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4FC472-3243-49BF-A045-9E5B79BBE2D9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297870-C18E-4CDF-8D80-A40F1778CF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vadba-gid.ru/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%20rusla@rusla.ru" TargetMode="External"/><Relationship Id="rId2" Type="http://schemas.openxmlformats.org/officeDocument/2006/relationships/hyperlink" Target="http://rusla.ru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familymag@bellsouth.net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mily.de/files/2012/08/family_0313_gross.jpg" TargetMode="External"/><Relationship Id="rId2" Type="http://schemas.openxmlformats.org/officeDocument/2006/relationships/hyperlink" Target="mailto:info@bundes-verlag.de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viesdefamille.fr/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nt.ru/" TargetMode="External"/><Relationship Id="rId2" Type="http://schemas.openxmlformats.org/officeDocument/2006/relationships/hyperlink" Target="mailto:trezvo@yandex.ru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nt.ru/" TargetMode="External"/><Relationship Id="rId2" Type="http://schemas.openxmlformats.org/officeDocument/2006/relationships/hyperlink" Target="mailto:trezvo@yandex.ru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trezvenie.org/" TargetMode="Externa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rkom.info/" TargetMode="External"/><Relationship Id="rId2" Type="http://schemas.openxmlformats.org/officeDocument/2006/relationships/hyperlink" Target="mailto:narkomnarkom@mail.ru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otsar.ru/newspaper/2012" TargetMode="External"/><Relationship Id="rId2" Type="http://schemas.openxmlformats.org/officeDocument/2006/relationships/hyperlink" Target="mailto:ot45@yandex.ru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nepey.ru/" TargetMode="External"/><Relationship Id="rId2" Type="http://schemas.openxmlformats.org/officeDocument/2006/relationships/hyperlink" Target="mailto:samtrezv@ya.ru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mayurov3@gmail.com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mayurov@mail.ru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ail.yandex.ru/classic/compose?mailto=allux@i.ua" TargetMode="External"/><Relationship Id="rId2" Type="http://schemas.openxmlformats.org/officeDocument/2006/relationships/hyperlink" Target="http://www.tvereza.info/index_ru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hyperlink" Target="http://www.trezv.su/" TargetMode="Externa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mailto:semyakz@hotmail.co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kino@semyarossii.ru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5" y="4221088"/>
            <a:ext cx="5688633" cy="25202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476673"/>
            <a:ext cx="8496944" cy="2952328"/>
          </a:xfrm>
        </p:spPr>
        <p:txBody>
          <a:bodyPr/>
          <a:lstStyle/>
          <a:p>
            <a:r>
              <a:rPr lang="ru-RU" sz="32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Маюров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А.Н.,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д.п.н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профессор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ВОЗДЕЙСТВИЕ </a:t>
            </a:r>
            <a:r>
              <a:rPr lang="ru-RU" sz="4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СМИ НА ФУНКЦИОНИРОВАНИЕ СЕМЬИ</a:t>
            </a:r>
            <a:br>
              <a:rPr lang="ru-RU" sz="4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rc_mi" descr="http://newreporter.org/wp-content/uploads/2012/12/%D0%B1%D0%B5%D0%B7-%D0%BD%D0%B0%D0%B7%D0%B2%D0%B0%D0%BD%D0%B8%D1%8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616624" cy="3283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252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512168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«Брак и семья»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4212905" cy="432048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Журнал издается в Нижнем Новгороде.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8 (831) 220-93-35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8 (831) 220-93-24 </a:t>
            </a:r>
          </a:p>
          <a:p>
            <a:r>
              <a:rPr lang="en-US" sz="2000" b="1" dirty="0">
                <a:solidFill>
                  <a:schemeClr val="tx1"/>
                </a:solidFill>
                <a:hlinkClick r:id="rId2"/>
              </a:rPr>
              <a:t>http://svadba-gid.ru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" name="Объект 4" descr="&amp;Scy;&amp;vcy;&amp;acy;&amp;dcy;&amp;iecy;&amp;bcy;&amp;ncy;&amp;ycy;&amp;jcy; &amp;zhcy;&amp;ucy;&amp;rcy;&amp;ncy;&amp;acy;&amp;lcy; &quot;&amp;Bcy;&amp;rcy;&amp;acy;&amp;kcy; &amp;icy; &amp;Scy;&amp;iecy;&amp;mcy;&amp;softcy;&amp;yacy;&quot;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2448272" cy="3096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6446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3636085" cy="1584176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«Семья и школа»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88840"/>
            <a:ext cx="4212905" cy="424847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для родителей и педагогов издается в Москве.</a:t>
            </a: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Информационный портал: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rusla.ru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rusla@rusla.ru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Тел./факс: 8 (495)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788-1050</a:t>
            </a: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неизменного внимания издания — сама семья, проблемы, связанные с меняющимся положением ее в сегодняшнем мире. Журнал твердо привержен позиции защиты права родителей на воспитание детей и права ребенка на то, чтобы расти в семье.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«Семье и школе» читатель найдет интересное чтение: рассказы, обзоры книг и фильмов, очерки о живописи и музыке. </a:t>
            </a:r>
          </a:p>
        </p:txBody>
      </p:sp>
      <p:pic>
        <p:nvPicPr>
          <p:cNvPr id="5" name="Объект 4" descr="&amp;Scy;&amp;vcy;&amp;iecy;&amp;zhcy;&amp;icy;&amp;jcy; &amp;ncy;&amp;ocy;&amp;mcy;&amp;iecy;&amp;rcy; (2012, &amp;numero; 5)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31236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03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548681"/>
            <a:ext cx="3636085" cy="1152128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Семейный журнал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060848"/>
            <a:ext cx="4068889" cy="4464496"/>
          </a:xfrm>
        </p:spPr>
        <p:txBody>
          <a:bodyPr/>
          <a:lstStyle/>
          <a:p>
            <a:r>
              <a:rPr lang="ru-RU" dirty="0" smtClean="0"/>
              <a:t>Журнал издается в Сан-Диего (США. Калифорния)</a:t>
            </a:r>
          </a:p>
          <a:p>
            <a:r>
              <a:rPr lang="ru-RU" dirty="0"/>
              <a:t>Телефон: 619-685-6970 | Факс: 619-685-6978</a:t>
            </a:r>
          </a:p>
        </p:txBody>
      </p:sp>
      <p:pic>
        <p:nvPicPr>
          <p:cNvPr id="5" name="Объект 4" descr="http://sandiegofamily.com/images/stories/covers/sdfm_april-2013-cover_m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31236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120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3636085" cy="1224136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Семейный журнал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132856"/>
            <a:ext cx="4140897" cy="42484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издается в Майами (США).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Телефон: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305-661-5514.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факс: 305-661-6621. 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familymag@bellsouth.net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://familymagazine.biz/wp-content/uploads/2013/04/April2013Cover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2" y="1321594"/>
            <a:ext cx="3502794" cy="4339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23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3636085" cy="1008112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«Семья»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916832"/>
            <a:ext cx="4140897" cy="3720488"/>
          </a:xfrm>
        </p:spPr>
        <p:txBody>
          <a:bodyPr/>
          <a:lstStyle/>
          <a:p>
            <a:r>
              <a:rPr lang="ru-RU" dirty="0" smtClean="0"/>
              <a:t>Журнал «Семья» издается в Германии.</a:t>
            </a:r>
          </a:p>
          <a:p>
            <a:r>
              <a:rPr lang="ru-RU" dirty="0" smtClean="0"/>
              <a:t>Тел</a:t>
            </a:r>
            <a:r>
              <a:rPr lang="ru-RU" dirty="0"/>
              <a:t>: </a:t>
            </a:r>
            <a:r>
              <a:rPr lang="ru-RU" dirty="0" smtClean="0"/>
              <a:t>02302/930-93-840</a:t>
            </a:r>
          </a:p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info@bundes-verlag.de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Объект 4" descr="http://www.family.de/files/2012/08/family_0313_gross-211x300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1340768"/>
            <a:ext cx="3384376" cy="4608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8317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92697"/>
            <a:ext cx="3636085" cy="936104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«Семья»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2204864"/>
            <a:ext cx="3924873" cy="34324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Информационный бюллетень, издающийся во Франции.</a:t>
            </a:r>
          </a:p>
          <a:p>
            <a:r>
              <a:rPr lang="en-US" sz="2000" b="1" dirty="0" smtClean="0">
                <a:solidFill>
                  <a:schemeClr val="tx1"/>
                </a:solidFill>
                <a:hlinkClick r:id="rId2"/>
              </a:rPr>
              <a:t>www.viesdefamille.fr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Объект 4" descr="http://www.viesdefamille.fr/images/stories/couv-mag-mai13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484784"/>
            <a:ext cx="316835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78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188641"/>
            <a:ext cx="3636085" cy="1152128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«Соратник»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348880"/>
            <a:ext cx="4284913" cy="32884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Газета «Соратник» выходит в свет в Абакане. Орган Союза борьбы за народную трезвость.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8-913-445-59-06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trezvo@yandex.ru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www.sbnt.ru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rc_mi" descr="http://www.uglov.tvereza.info/gallery/gazety/images/gazeta-soratnik-152-m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67240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270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08012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«Подспорье»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988840"/>
            <a:ext cx="4068889" cy="36484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Приложение к газете «Соратник» Союза борьбы за народную трезвость. Издается в Абакане.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8-913-445-59-06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trezvo@yandex.ru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www.sbnt.ru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/>
          </a:p>
        </p:txBody>
      </p:sp>
      <p:pic>
        <p:nvPicPr>
          <p:cNvPr id="5" name="irc_mi" descr="http://rudocs.exdat.com/pars_docs/tw_refs/304/303246/303246_html_21113735.pn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484784"/>
            <a:ext cx="3744416" cy="36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6977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04665"/>
            <a:ext cx="4223660" cy="864095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«Трезвое слово»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916832"/>
            <a:ext cx="4140897" cy="372048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является центральным печатным органом Всероссийского Православного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Иоанно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-Предтеченского братства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Трезвение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Выходит в Екатеринбурге.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+7 908-906-90-71 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+7 912-038-61-20 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www.trezvenie.org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&amp;Tcy;&amp;rcy;&amp;iecy;&amp;zcy;&amp;vcy;&amp;ocy;&amp;iecy;&amp;scy;&amp;lcy;&amp;ocy;&amp;vcy;&amp;ocy;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096344" cy="417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280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4664"/>
            <a:ext cx="4151652" cy="1296143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«Пока не поздно»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988840"/>
            <a:ext cx="4140897" cy="36484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Газета фонда «Нарком». В комплекте идет газета «Пока не поздно – Москва» и журнал «Нарком»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(495)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250-05-00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narkomnarkom@mail.ru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www.narkom.info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rc_mi" descr="http://fapmc.ru/rospechat/newsandevents/media/2012/12/item4/main/custom/00/image/image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199" y="731838"/>
            <a:ext cx="3898439" cy="5649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182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548681"/>
            <a:ext cx="3636085" cy="1224136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семьи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988840"/>
            <a:ext cx="4284913" cy="4680520"/>
          </a:xfrm>
        </p:spPr>
        <p:txBody>
          <a:bodyPr/>
          <a:lstStyle/>
          <a:p>
            <a:r>
              <a:rPr lang="ru-RU" sz="2400" b="1" i="1" dirty="0">
                <a:solidFill>
                  <a:schemeClr val="tx1"/>
                </a:solidFill>
              </a:rPr>
              <a:t>1. </a:t>
            </a:r>
            <a:r>
              <a:rPr lang="ru-RU" sz="2400" b="1" i="1" dirty="0" smtClean="0">
                <a:solidFill>
                  <a:schemeClr val="tx1"/>
                </a:solidFill>
              </a:rPr>
              <a:t>биологические:</a:t>
            </a:r>
            <a:endParaRPr lang="ru-RU" sz="2400" b="1" i="1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• воспроизведение вида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• уход за детьми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• обеспечение питанием всех членов семьи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• защита здоровья всех членов семьи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• организация досуга</a:t>
            </a:r>
          </a:p>
          <a:p>
            <a:endParaRPr lang="ru-RU" dirty="0"/>
          </a:p>
        </p:txBody>
      </p:sp>
      <p:pic>
        <p:nvPicPr>
          <p:cNvPr id="5" name="irc_mi" descr="http://skidki.newsproject.ru/resources/images/content/2011/07/20/intellektualnii_dosug_dlya_detei.500x500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72816"/>
            <a:ext cx="4680520" cy="36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035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3636085" cy="864096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«Вопреки»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204864"/>
            <a:ext cx="4284913" cy="343245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Газета «Вопреки» издается Саратовской областной организацией «Трезвости и здоровья»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(845-2) 23-68-10, 23-15-72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ot45@yandex.ru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otsar.ru/newspaper/2012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4" descr="http://otsar.ru/content/vopreki/214/214-1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2" y="791369"/>
            <a:ext cx="3327400" cy="477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10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368152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«Родник трезвости»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348880"/>
            <a:ext cx="4068889" cy="32884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Газета издается в Ижевске (Россия), по инициативе клуба трезвости «Родник».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samtrezv@ya.ru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http://www.alnepey.ru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rc_mi" descr="http://www.missia-udm.ru/images/2010/07/02/04615728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04" y="1176433"/>
            <a:ext cx="4014216" cy="4005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2135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04664"/>
            <a:ext cx="3240359" cy="194421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 Международной академии трезвости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394" y="764704"/>
            <a:ext cx="5760640" cy="43204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1" y="2852936"/>
            <a:ext cx="3168352" cy="37444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тел.- факс:   + 7 831 421 13 21    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мобильный: + 7 920 016 72 40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+ 7 951 910 40 52 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 + 7 920 017 94 73 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Маюров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Александр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Николаевич, президент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mayurov3@gmail.com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mayurov@mail.ru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www.intacso.ru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47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6"/>
            <a:ext cx="3636085" cy="1944215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 «Трезвая Украина»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852936"/>
            <a:ext cx="4068889" cy="3528392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sz="2000" b="1" dirty="0" smtClean="0">
                <a:solidFill>
                  <a:schemeClr val="tx1"/>
                </a:solidFill>
                <a:hlinkClick r:id="rId2"/>
              </a:rPr>
              <a:t>www.tvereza.info/index_ru.html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Руководитель: доцент </a:t>
            </a:r>
            <a:r>
              <a:rPr lang="ru-RU" sz="2000" b="1" dirty="0" err="1" smtClean="0">
                <a:solidFill>
                  <a:schemeClr val="tx1"/>
                </a:solidFill>
              </a:rPr>
              <a:t>МАТр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Почекета</a:t>
            </a:r>
            <a:r>
              <a:rPr lang="ru-RU" sz="2000" b="1" dirty="0" smtClean="0">
                <a:solidFill>
                  <a:schemeClr val="tx1"/>
                </a:solidFill>
              </a:rPr>
              <a:t> Александр Анатольевич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+3(809) 7228-38-58,</a:t>
            </a:r>
          </a:p>
          <a:p>
            <a:r>
              <a:rPr lang="ru-RU" sz="2000" b="1" u="sng" dirty="0" smtClean="0">
                <a:solidFill>
                  <a:schemeClr val="tx1"/>
                </a:solidFill>
                <a:hlinkClick r:id="rId3"/>
              </a:rPr>
              <a:t>allux@i.ua</a:t>
            </a:r>
            <a:endParaRPr lang="ru-RU" sz="2000" b="1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irc_mi" descr="http://web.meta.ua/img_sites/16/9/160926.240x240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176464" cy="3528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2012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2657"/>
            <a:ext cx="4079644" cy="1368152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 «Трезвые вести 24 часа»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7" y="2420888"/>
            <a:ext cx="3456384" cy="39604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Руководитель сайта: Трубин Илья </a:t>
            </a:r>
            <a:r>
              <a:rPr lang="ru-RU" sz="2000" b="1" dirty="0" err="1" smtClean="0">
                <a:solidFill>
                  <a:schemeClr val="tx1"/>
                </a:solidFill>
              </a:rPr>
              <a:t>Хафисович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  <a:hlinkClick r:id="rId2"/>
              </a:rPr>
              <a:t>http://www.trezv.su</a:t>
            </a:r>
            <a:r>
              <a:rPr lang="en-US" sz="2000" b="1" dirty="0" smtClean="0">
                <a:solidFill>
                  <a:schemeClr val="tx1"/>
                </a:solidFill>
                <a:hlinkClick r:id="rId2"/>
              </a:rPr>
              <a:t>/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irc_mi" descr="http://tzserp.ucoz.ru/logo_2_tr_vesti.gif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92896"/>
            <a:ext cx="4608512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91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260649"/>
            <a:ext cx="3636085" cy="172819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 имиджа семьи в СМИ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276872"/>
            <a:ext cx="4284913" cy="4320480"/>
          </a:xfrm>
        </p:spPr>
        <p:txBody>
          <a:bodyPr>
            <a:normAutofit lnSpcReduction="10000"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Позиционирование </a:t>
            </a:r>
            <a:r>
              <a:rPr lang="ru-RU" sz="1600" b="1" i="1" dirty="0">
                <a:solidFill>
                  <a:schemeClr val="tx1"/>
                </a:solidFill>
              </a:rPr>
              <a:t>семьи </a:t>
            </a:r>
            <a:r>
              <a:rPr lang="ru-RU" sz="1600" b="1" dirty="0">
                <a:solidFill>
                  <a:schemeClr val="tx1"/>
                </a:solidFill>
              </a:rPr>
              <a:t>(создание особой позиции семьи относительно других семей в сознании окружающих людей); </a:t>
            </a:r>
            <a:r>
              <a:rPr lang="ru-RU" sz="1600" b="1" i="1" dirty="0">
                <a:solidFill>
                  <a:schemeClr val="tx1"/>
                </a:solidFill>
              </a:rPr>
              <a:t>«отстройка от окружающего социума»</a:t>
            </a:r>
            <a:r>
              <a:rPr lang="ru-RU" sz="1600" b="1" dirty="0">
                <a:solidFill>
                  <a:schemeClr val="tx1"/>
                </a:solidFill>
              </a:rPr>
              <a:t> (возвышение имиджа семьи при одновременном снижении имиджа других семей); </a:t>
            </a:r>
            <a:r>
              <a:rPr lang="ru-RU" sz="1600" b="1" i="1" dirty="0">
                <a:solidFill>
                  <a:schemeClr val="tx1"/>
                </a:solidFill>
              </a:rPr>
              <a:t>«присоединение образа» </a:t>
            </a:r>
            <a:r>
              <a:rPr lang="ru-RU" sz="1600" b="1" dirty="0">
                <a:solidFill>
                  <a:schemeClr val="tx1"/>
                </a:solidFill>
              </a:rPr>
              <a:t>(подражание семьи ранее сформированному образу в обществе); </a:t>
            </a:r>
            <a:r>
              <a:rPr lang="ru-RU" sz="1600" b="1" i="1" dirty="0">
                <a:solidFill>
                  <a:schemeClr val="tx1"/>
                </a:solidFill>
              </a:rPr>
              <a:t>метод «вложенного образа» </a:t>
            </a:r>
            <a:r>
              <a:rPr lang="ru-RU" sz="1600" b="1" dirty="0">
                <a:solidFill>
                  <a:schemeClr val="tx1"/>
                </a:solidFill>
              </a:rPr>
              <a:t>(объект формирования – объединение семей</a:t>
            </a:r>
            <a:r>
              <a:rPr lang="ru-RU" sz="1600" b="1" i="1" dirty="0">
                <a:solidFill>
                  <a:schemeClr val="tx1"/>
                </a:solidFill>
              </a:rPr>
              <a:t>); метод «экспериментального невроза» </a:t>
            </a:r>
            <a:r>
              <a:rPr lang="ru-RU" sz="1600" b="1" dirty="0">
                <a:solidFill>
                  <a:schemeClr val="tx1"/>
                </a:solidFill>
              </a:rPr>
              <a:t>(формирование имиджа семьи посредством нарушения традиций и устоев общества); </a:t>
            </a:r>
            <a:r>
              <a:rPr lang="ru-RU" sz="1600" b="1" i="1" dirty="0">
                <a:solidFill>
                  <a:schemeClr val="tx1"/>
                </a:solidFill>
              </a:rPr>
              <a:t>«метод намека»</a:t>
            </a:r>
            <a:r>
              <a:rPr lang="ru-RU" sz="1600" b="1" dirty="0">
                <a:solidFill>
                  <a:schemeClr val="tx1"/>
                </a:solidFill>
              </a:rPr>
              <a:t> (восприятие незаконченного образа семьи осуществляется за счет ассоциативного мышления).</a:t>
            </a:r>
          </a:p>
          <a:p>
            <a:endParaRPr lang="ru-RU" dirty="0"/>
          </a:p>
        </p:txBody>
      </p:sp>
      <p:pic>
        <p:nvPicPr>
          <p:cNvPr id="5" name="irc_mi" descr="http://school33.mogilev.by/doc/img/November/zoj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537" y="2022475"/>
            <a:ext cx="4267200" cy="2924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05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0"/>
            <a:ext cx="4151652" cy="1368151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незамедлительно нужно сделать?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988840"/>
            <a:ext cx="4284913" cy="439248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 законодательном уровне ограничить деятельность СМИ, которые ведут антисемейную пропаганду;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подвергать обязательной цензуре рекламные материалы с целью оценки влияния на формирование семейных ценностей;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увеличить объем социальной рекламы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просемейного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характера;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использовать СМИ для пропаганды традиционных семейных ценностей и популяризации семейного образа жизни.</a:t>
            </a:r>
          </a:p>
          <a:p>
            <a:endParaRPr lang="ru-RU" dirty="0"/>
          </a:p>
        </p:txBody>
      </p:sp>
      <p:pic>
        <p:nvPicPr>
          <p:cNvPr id="5" name="irc_mi" descr="http://dmastana.kz/publish/wp-content/uploads/2012/02/%D0%BE%D0%B1%D0%BB%D0%BE%D0%B6%D0%BA%D0%B0-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687" y="731838"/>
            <a:ext cx="3809451" cy="4894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8463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404665"/>
            <a:ext cx="4367676" cy="1728192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Большинство акций СМИ направлены на то чтобы: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348880"/>
            <a:ext cx="4324764" cy="266429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убедить людей изменить свое мнение по какому-либо вопросу;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сформировать общественное мнение, когда его нет;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усилить уже существующее мнение общественности.</a:t>
            </a: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Image 0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499991" cy="2592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487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2657"/>
            <a:ext cx="4223660" cy="1152128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Общественное мнение о семье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16832"/>
            <a:ext cx="4212905" cy="3720488"/>
          </a:xfrm>
        </p:spPr>
        <p:txBody>
          <a:bodyPr>
            <a:normAutofit fontScale="92500"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- общественное мнение меняется </a:t>
            </a:r>
            <a:r>
              <a:rPr lang="ru-RU" sz="2000" b="1" dirty="0" smtClean="0">
                <a:solidFill>
                  <a:schemeClr val="tx1"/>
                </a:solidFill>
              </a:rPr>
              <a:t>и </a:t>
            </a:r>
            <a:r>
              <a:rPr lang="ru-RU" sz="2000" b="1" dirty="0">
                <a:solidFill>
                  <a:schemeClr val="tx1"/>
                </a:solidFill>
              </a:rPr>
              <a:t>с ним надо работать постоянно;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- влияние на общественное мнение должно ориентироваться на конкретные группы или сегменты общественности;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- общественное мнение больше меняется событиями, чем словами;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- мнение общественности определяется ее интересами.</a:t>
            </a:r>
          </a:p>
          <a:p>
            <a:endParaRPr lang="ru-RU" dirty="0"/>
          </a:p>
        </p:txBody>
      </p:sp>
      <p:pic>
        <p:nvPicPr>
          <p:cNvPr id="5" name="Объект 4" descr="Image 0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4392488" cy="2376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97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4223660" cy="1368151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имиджа семьи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88840"/>
            <a:ext cx="4212905" cy="4536504"/>
          </a:xfrm>
        </p:spPr>
        <p:txBody>
          <a:bodyPr>
            <a:normAutofit fontScale="92500"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ассоциации имиджа (ассоциации вызванные имиджем семьи);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ценность имиджа семьи (культурно - нравственные ценности, традиции, стиль жизни семьи);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индивидуальность имиджа семьи (образ семьи выраженный в индивидуальных чертах членов семьи);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идентичность имиджа семьи (уникальный набор внутренних и внешних свойств и характеристик семьи).</a:t>
            </a:r>
          </a:p>
          <a:p>
            <a:endParaRPr lang="ru-RU" dirty="0"/>
          </a:p>
        </p:txBody>
      </p:sp>
      <p:pic>
        <p:nvPicPr>
          <p:cNvPr id="5" name="Объект 4" descr="Image 0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4320479" cy="2448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5747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368152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семьи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772816"/>
            <a:ext cx="4356921" cy="4824536"/>
          </a:xfrm>
        </p:spPr>
        <p:txBody>
          <a:bodyPr/>
          <a:lstStyle/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психологические: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эмоциональная защита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воспитание чувства самоутверждения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формирование личности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психологическая защита членов семьи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помощь в установлении социальных связей вне семьи</a:t>
            </a:r>
          </a:p>
          <a:p>
            <a:endParaRPr lang="ru-RU" dirty="0"/>
          </a:p>
        </p:txBody>
      </p:sp>
      <p:pic>
        <p:nvPicPr>
          <p:cNvPr id="5" name="irc_mi" descr="http://daoping.com.ua/wp-content/uploads/2011/04/razvitie-lichnosti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536504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780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9"/>
            <a:ext cx="4223660" cy="1152128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Средовой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семьи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844824"/>
            <a:ext cx="4284913" cy="4824536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взаимоотношения внутри семьи (между супругами, родителями и детьми, между членами семьи и ближайшими родственниками, а также отношения с престарелыми или больными членами семьи);</a:t>
            </a: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общение членов семьи в трудовом коллективе: культура деловых отношений и профессиональная компетентность членов семьи;</a:t>
            </a: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особенности «круга общения» семьи, взаимоотношения членов семьи с друзьями, знакомыми и соседями;</a:t>
            </a: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досуг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семьи;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жилую среду семьи: жилые помещения, определённым образом организованные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благоустроенные.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/>
          </a:p>
        </p:txBody>
      </p:sp>
      <p:pic>
        <p:nvPicPr>
          <p:cNvPr id="5" name="Объект 4" descr="Image 0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608511" cy="2448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085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9"/>
            <a:ext cx="4223660" cy="1152128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имиджа семьи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628800"/>
            <a:ext cx="4356921" cy="511256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зеркальный - этот имидж свойственен представлению человека о своей семье и домашней среде;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текущий - этот имидж свойственен взгляду на семью со стороны других людей;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желаемый - этот имидж отражает стремления человека, семьи;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корпоративный - общий имидж для всех членов семьи;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множественный - имидж, образованный на базе нескольких независимых структур (школа, организация);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отрицательный - имидж создаваемый недоброжелателями семьи.</a:t>
            </a: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Image 0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04864"/>
            <a:ext cx="4680519" cy="2520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829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4295668" cy="1728191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уровней имиджа семьи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2060848"/>
            <a:ext cx="4356921" cy="4464496"/>
          </a:xfrm>
        </p:spPr>
        <p:txBody>
          <a:bodyPr>
            <a:normAutofit lnSpcReduction="10000"/>
          </a:bodyPr>
          <a:lstStyle/>
          <a:p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уровень имиджа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уровень общего эмоционального отношения. Имидж должен вызывать положительные эмоции и не вызывать отрицательные.</a:t>
            </a:r>
          </a:p>
          <a:p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уровень имиджа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уровень значимых характеристик семьи, таких как: структура семьи, социальный статус семьи, национальная принадлежность,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имущественно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-доходный потенциал.</a:t>
            </a:r>
          </a:p>
          <a:p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Третий уровень имиджа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индивидуальное своеобразие, собственное отличие семьи от других, то, что должно обеспечить устойчивую реакцию внешнего мира.</a:t>
            </a:r>
          </a:p>
          <a:p>
            <a:endParaRPr lang="ru-RU" dirty="0"/>
          </a:p>
        </p:txBody>
      </p:sp>
      <p:pic>
        <p:nvPicPr>
          <p:cNvPr id="5" name="Объект 4" descr="http://www.ncgp.kz/images/stories/otbasy/0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4032448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499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1"/>
            <a:ext cx="4295668" cy="1080120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Имиджформирующая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628800"/>
            <a:ext cx="4284913" cy="50405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структура семьи (семья может иметь следующую структуру: одна брачная пара с детьми или без детей; одна брачная пара с детьми или без детей с одним из родителей супругов и другими родственниками; две брачные пары и более с детьми или без детей; один из родителей с детьми);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состав семьи (неполная семья; простая или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нуклеарная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сложная или семья нескольких поколений; большая семья);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количество детей в семье (бездетная; однодетная;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малодетная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многодетная семья);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однородность социального состава семьи (социально гомогенные (однородные) и гетерогенные (неоднородные) семьи);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качество взаимоотношений и атмосфера в семье (благополучная; устойчивая; нестабильная; дезорганизованная);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семейный быт, семейный уклад (семья - отдушина; семья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детоцентрического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типа; семья типа спортивной команды или дискуссионного клуба; семья, ставящая на первое место комфорт, здоровье, порядок);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тип главенства в семье (эгалитарные и авторитарные семьи);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семейный стаж (молодожены; молодая семья, ждущая ребенка; семья среднего супружеского возраста;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географический признак семьи (городская семья; сельская семья; отдаленно живущая семья, например в районах Крайнего Севера);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особенности психики каждого члена семьи (характер, темперамент, интеллект, мировоззренческие позиции каждого члена семьи);</a:t>
            </a:r>
          </a:p>
          <a:p>
            <a:endParaRPr lang="ru-RU" dirty="0"/>
          </a:p>
        </p:txBody>
      </p:sp>
      <p:pic>
        <p:nvPicPr>
          <p:cNvPr id="5" name="Объект 4" descr="http://www.ncgp.kz/images/stories/otbasy/0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888431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1877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4223660" cy="1584175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 имиджа семьи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772816"/>
            <a:ext cx="4284913" cy="48965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позиционирования семьи (от англ.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position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положение, нахождение, состояние, позиция и т.п.) - это создание особой позиции семьи относительно других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«отстройка от конкурентов» включает комбинацию мероприятий по возвышению имиджа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семьи.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«присоединение образа»: к уже существующему мнению окружающего социума, к ранее сформированному образу семьи в обществе.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вложенного образа. Общественность ставят в ситуацию обсуждения проблем, связанных с конкретной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семьей.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создания экстраординарных условий.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Инсценировка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событий и проблемных ситуаций в семье с последующим освобождением из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них.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экспериментальных ассоциаций - создание ассоциаций с семьей, изначально не связанных с ней.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://www.otbasym.kz/images/oblojk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84784"/>
            <a:ext cx="3384376" cy="417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167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260649"/>
            <a:ext cx="3636085" cy="1440160"/>
          </a:xfrm>
        </p:spPr>
        <p:txBody>
          <a:bodyPr/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семьи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16832"/>
            <a:ext cx="4212905" cy="3720488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социально-культурные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передача понятий и норм, касающихся поведения, традиций, языка и этики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социализация детей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установление норм поведения для всех стадий жизни человека</a:t>
            </a:r>
          </a:p>
        </p:txBody>
      </p:sp>
      <p:pic>
        <p:nvPicPr>
          <p:cNvPr id="5" name="irc_mi" descr="http://s011.radikal.ru/i318/1102/a2/ffdb9be0c24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392487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578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3636085" cy="1296144"/>
          </a:xfrm>
        </p:spPr>
        <p:txBody>
          <a:bodyPr/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семьи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988840"/>
            <a:ext cx="4284913" cy="364848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экономические: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накопление средств для выполнения других функций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распределение средств, учет расходов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экономическое ведение хозяйства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экономическая помощь членам семьи </a:t>
            </a:r>
          </a:p>
          <a:p>
            <a:endParaRPr lang="ru-RU" sz="2000" b="1" dirty="0"/>
          </a:p>
        </p:txBody>
      </p:sp>
      <p:pic>
        <p:nvPicPr>
          <p:cNvPr id="5" name="irc_mi" descr="http://www.voluszn.ru/uploads/content/content-eVrXoo3UUJ-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1672828"/>
            <a:ext cx="4442271" cy="3340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0508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296144"/>
          </a:xfrm>
        </p:spPr>
        <p:txBody>
          <a:bodyPr/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семьи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988840"/>
            <a:ext cx="4104456" cy="364848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передача знаний, умений и представлений, необходимых для выполнения других функций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приготовление детей к образу жизни взрослых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выполнение функций взрослого человека</a:t>
            </a:r>
          </a:p>
          <a:p>
            <a:endParaRPr lang="ru-RU" dirty="0"/>
          </a:p>
        </p:txBody>
      </p:sp>
      <p:pic>
        <p:nvPicPr>
          <p:cNvPr id="5" name="irc_mi" descr="http://www.jlady.ru/wp-content/uploads/2009/04/semya-2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431" y="1983580"/>
            <a:ext cx="4443065" cy="3029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001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9"/>
            <a:ext cx="4223660" cy="1296144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Газета «Моя семья»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16832"/>
            <a:ext cx="4212905" cy="453650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семьи создается на основании </a:t>
            </a: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имиджформирующей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информации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 составе, структуре семьи, географическом положении семьи; об однородности социального состава семьи; о семейном стаже семьи, количестве детей в семье, распределении ролей в семье, системе семейных ценностей.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редакции: (499) 124-26-68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://moya-semya.ru/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moya-semya.ru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248472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&amp;Ocy;&amp;bcy;&amp;shchcy;&amp;iecy;&amp;rcy;&amp;ocy;&amp;scy;&amp;scy;&amp;icy;&amp;jcy;&amp;scy;&amp;kcy;&amp;acy;&amp;yacy; &amp;gcy;&amp;acy;&amp;zcy;&amp;iecy;&amp;tcy;&amp;acy; &quot;&amp;Mcy;&amp;ocy;&amp;yacy; &amp;Scy;&amp;iecy;&amp;mcy;&amp;softcy;&amp;yacy;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0848"/>
            <a:ext cx="2664296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215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260649"/>
            <a:ext cx="3636085" cy="1152128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«Семья»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844824"/>
            <a:ext cx="4356921" cy="475252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"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Semya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издается на территории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Казахстан с августа 2004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email: </a:t>
            </a:r>
            <a: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semyakz@hotmail.com</a:t>
            </a:r>
            <a: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mobile: +7 701 540 30 40</a:t>
            </a:r>
            <a:b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 +7 705 770 30 40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Semya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следует считать изданием для семейного чтения, где масса полезной и необходимой информации, где закрыта тема безнравственности, пошлости, разврата и сплетен. </a:t>
            </a:r>
          </a:p>
        </p:txBody>
      </p:sp>
      <p:pic>
        <p:nvPicPr>
          <p:cNvPr id="5" name="Объект 4" descr="http://semya.kz/images/logo.gif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320480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emya.kz/zhurnali/semya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280831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1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944216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Научно-популярный журнал «Семья России»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276872"/>
            <a:ext cx="4284913" cy="4320480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Рубрики журнала дают ясные духовные ориентиры: «Философия отцовства», «Радость материнства», «Красота супружества», «Покровители семьи», «Жизнь - дар Божий», «Российская семья», «Родной край», «Музыка души», «Семейные традиции», «Непридуманные истории», «Обретённый дом», «Малышкина страничка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издается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Костроме. +7(4942) 31-23-90 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Электронная почта: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kino@semyarossii.ru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5" name="Объект 4" descr="jurnal_2006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672408" cy="4536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164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367</TotalTime>
  <Words>1480</Words>
  <Application>Microsoft Office PowerPoint</Application>
  <PresentationFormat>Экран (4:3)</PresentationFormat>
  <Paragraphs>165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Воздушный поток</vt:lpstr>
      <vt:lpstr>Маюров А.Н., д.п.н., профессор ВОЗДЕЙСТВИЕ СМИ НА ФУНКЦИОНИРОВАНИЕ СЕМЬИ </vt:lpstr>
      <vt:lpstr>Функции семьи</vt:lpstr>
      <vt:lpstr>Функции семьи</vt:lpstr>
      <vt:lpstr>Функции семьи</vt:lpstr>
      <vt:lpstr>Функции семьи</vt:lpstr>
      <vt:lpstr>Функции семьи</vt:lpstr>
      <vt:lpstr>Газета «Моя семья»</vt:lpstr>
      <vt:lpstr>Журнал «Семья»</vt:lpstr>
      <vt:lpstr>Научно-популярный журнал «Семья России»</vt:lpstr>
      <vt:lpstr>Журнал «Брак и семья»</vt:lpstr>
      <vt:lpstr>Журнал «Семья и школа»</vt:lpstr>
      <vt:lpstr>Семейный журнал</vt:lpstr>
      <vt:lpstr>Семейный журнал</vt:lpstr>
      <vt:lpstr>«Семья»</vt:lpstr>
      <vt:lpstr>«Семья»</vt:lpstr>
      <vt:lpstr>«Соратник»</vt:lpstr>
      <vt:lpstr>«Подспорье»</vt:lpstr>
      <vt:lpstr>«Трезвое слово»</vt:lpstr>
      <vt:lpstr>«Пока не поздно»</vt:lpstr>
      <vt:lpstr>«Вопреки»</vt:lpstr>
      <vt:lpstr>«Родник трезвости»</vt:lpstr>
      <vt:lpstr>Сайт Международной академии трезвости </vt:lpstr>
      <vt:lpstr>Сайт «Трезвая Украина»</vt:lpstr>
      <vt:lpstr>Сайт «Трезвые вести 24 часа»</vt:lpstr>
      <vt:lpstr>Методы формирования имиджа семьи в СМИ </vt:lpstr>
      <vt:lpstr>Что незамедлительно нужно сделать?</vt:lpstr>
      <vt:lpstr>Большинство акций СМИ направлены на то чтобы:</vt:lpstr>
      <vt:lpstr>Общественное мнение о семье </vt:lpstr>
      <vt:lpstr>Структура имиджа семьи </vt:lpstr>
      <vt:lpstr>Средовой имидж семьи </vt:lpstr>
      <vt:lpstr>Типы имиджа семьи</vt:lpstr>
      <vt:lpstr>Формирования уровней имиджа семьи</vt:lpstr>
      <vt:lpstr>Имиджформирующая информация </vt:lpstr>
      <vt:lpstr>Методы формирования имиджа семьи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Маюров А.Н., д.п.н., профессор  ВОЗДЕЙСТВИЕ СМИ НА ФУНКЦИОНИРОВАНИЕ СЕМЬИ</dc:title>
  <dc:creator>Александр Николаевич</dc:creator>
  <cp:lastModifiedBy>Александр Николаевич</cp:lastModifiedBy>
  <cp:revision>33</cp:revision>
  <dcterms:created xsi:type="dcterms:W3CDTF">2013-04-23T12:47:22Z</dcterms:created>
  <dcterms:modified xsi:type="dcterms:W3CDTF">2013-04-24T14:33:12Z</dcterms:modified>
</cp:coreProperties>
</file>